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199975"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5" d="100"/>
          <a:sy n="25" d="100"/>
        </p:scale>
        <p:origin x="1872"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302386"/>
            <a:ext cx="21419979" cy="11279752"/>
          </a:xfrm>
        </p:spPr>
        <p:txBody>
          <a:bodyPr anchor="b"/>
          <a:lstStyle>
            <a:lvl1pPr algn="ctr">
              <a:defRPr sz="16535"/>
            </a:lvl1pPr>
          </a:lstStyle>
          <a:p>
            <a:r>
              <a:rPr lang="en-US"/>
              <a:t>Click to edit Master title style</a:t>
            </a:r>
            <a:endParaRPr lang="en-US" dirty="0"/>
          </a:p>
        </p:txBody>
      </p:sp>
      <p:sp>
        <p:nvSpPr>
          <p:cNvPr id="3" name="Subtitle 2"/>
          <p:cNvSpPr>
            <a:spLocks noGrp="1"/>
          </p:cNvSpPr>
          <p:nvPr>
            <p:ph type="subTitle" idx="1"/>
          </p:nvPr>
        </p:nvSpPr>
        <p:spPr>
          <a:xfrm>
            <a:off x="3149997" y="17017128"/>
            <a:ext cx="18899981" cy="7822326"/>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E047CD-D6DB-437B-B589-2FF4889B517B}"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7FACA-290B-42E2-8FC7-A2D50BD70F4B}" type="slidenum">
              <a:rPr lang="en-US" smtClean="0"/>
              <a:t>‹#›</a:t>
            </a:fld>
            <a:endParaRPr lang="en-US"/>
          </a:p>
        </p:txBody>
      </p:sp>
    </p:spTree>
    <p:extLst>
      <p:ext uri="{BB962C8B-B14F-4D97-AF65-F5344CB8AC3E}">
        <p14:creationId xmlns:p14="http://schemas.microsoft.com/office/powerpoint/2010/main" val="324311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047CD-D6DB-437B-B589-2FF4889B517B}"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7FACA-290B-42E2-8FC7-A2D50BD70F4B}" type="slidenum">
              <a:rPr lang="en-US" smtClean="0"/>
              <a:t>‹#›</a:t>
            </a:fld>
            <a:endParaRPr lang="en-US"/>
          </a:p>
        </p:txBody>
      </p:sp>
    </p:spTree>
    <p:extLst>
      <p:ext uri="{BB962C8B-B14F-4D97-AF65-F5344CB8AC3E}">
        <p14:creationId xmlns:p14="http://schemas.microsoft.com/office/powerpoint/2010/main" val="180540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724962"/>
            <a:ext cx="5433745" cy="27456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732500" y="1724962"/>
            <a:ext cx="15986234" cy="274568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047CD-D6DB-437B-B589-2FF4889B517B}"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7FACA-290B-42E2-8FC7-A2D50BD70F4B}" type="slidenum">
              <a:rPr lang="en-US" smtClean="0"/>
              <a:t>‹#›</a:t>
            </a:fld>
            <a:endParaRPr lang="en-US"/>
          </a:p>
        </p:txBody>
      </p:sp>
    </p:spTree>
    <p:extLst>
      <p:ext uri="{BB962C8B-B14F-4D97-AF65-F5344CB8AC3E}">
        <p14:creationId xmlns:p14="http://schemas.microsoft.com/office/powerpoint/2010/main" val="805058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047CD-D6DB-437B-B589-2FF4889B517B}"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7FACA-290B-42E2-8FC7-A2D50BD70F4B}" type="slidenum">
              <a:rPr lang="en-US" smtClean="0"/>
              <a:t>‹#›</a:t>
            </a:fld>
            <a:endParaRPr lang="en-US"/>
          </a:p>
        </p:txBody>
      </p:sp>
    </p:spTree>
    <p:extLst>
      <p:ext uri="{BB962C8B-B14F-4D97-AF65-F5344CB8AC3E}">
        <p14:creationId xmlns:p14="http://schemas.microsoft.com/office/powerpoint/2010/main" val="28609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375" y="8077332"/>
            <a:ext cx="21734978" cy="13477201"/>
          </a:xfrm>
        </p:spPr>
        <p:txBody>
          <a:bodyPr anchor="b"/>
          <a:lstStyle>
            <a:lvl1pPr>
              <a:defRPr sz="16535"/>
            </a:lvl1pPr>
          </a:lstStyle>
          <a:p>
            <a:r>
              <a:rPr lang="en-US"/>
              <a:t>Click to edit Master title style</a:t>
            </a:r>
            <a:endParaRPr lang="en-US" dirty="0"/>
          </a:p>
        </p:txBody>
      </p:sp>
      <p:sp>
        <p:nvSpPr>
          <p:cNvPr id="3" name="Text Placeholder 2"/>
          <p:cNvSpPr>
            <a:spLocks noGrp="1"/>
          </p:cNvSpPr>
          <p:nvPr>
            <p:ph type="body" idx="1"/>
          </p:nvPr>
        </p:nvSpPr>
        <p:spPr>
          <a:xfrm>
            <a:off x="1719375" y="21682033"/>
            <a:ext cx="21734978" cy="7087342"/>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E047CD-D6DB-437B-B589-2FF4889B517B}"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7FACA-290B-42E2-8FC7-A2D50BD70F4B}" type="slidenum">
              <a:rPr lang="en-US" smtClean="0"/>
              <a:t>‹#›</a:t>
            </a:fld>
            <a:endParaRPr lang="en-US"/>
          </a:p>
        </p:txBody>
      </p:sp>
    </p:spTree>
    <p:extLst>
      <p:ext uri="{BB962C8B-B14F-4D97-AF65-F5344CB8AC3E}">
        <p14:creationId xmlns:p14="http://schemas.microsoft.com/office/powerpoint/2010/main" val="146236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732498" y="8624810"/>
            <a:ext cx="10709989"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757488" y="8624810"/>
            <a:ext cx="10709989"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E047CD-D6DB-437B-B589-2FF4889B517B}"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7FACA-290B-42E2-8FC7-A2D50BD70F4B}" type="slidenum">
              <a:rPr lang="en-US" smtClean="0"/>
              <a:t>‹#›</a:t>
            </a:fld>
            <a:endParaRPr lang="en-US"/>
          </a:p>
        </p:txBody>
      </p:sp>
    </p:spTree>
    <p:extLst>
      <p:ext uri="{BB962C8B-B14F-4D97-AF65-F5344CB8AC3E}">
        <p14:creationId xmlns:p14="http://schemas.microsoft.com/office/powerpoint/2010/main" val="189231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781" y="1724969"/>
            <a:ext cx="21734978" cy="6262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735783" y="7942328"/>
            <a:ext cx="10660769"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n-US"/>
              <a:t>Click to edit Master text styles</a:t>
            </a:r>
          </a:p>
        </p:txBody>
      </p:sp>
      <p:sp>
        <p:nvSpPr>
          <p:cNvPr id="4" name="Content Placeholder 3"/>
          <p:cNvSpPr>
            <a:spLocks noGrp="1"/>
          </p:cNvSpPr>
          <p:nvPr>
            <p:ph sz="half" idx="2"/>
          </p:nvPr>
        </p:nvSpPr>
        <p:spPr>
          <a:xfrm>
            <a:off x="1735783" y="11834740"/>
            <a:ext cx="10660769"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757489" y="7942328"/>
            <a:ext cx="10713272"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n-US"/>
              <a:t>Click to edit Master text styles</a:t>
            </a:r>
          </a:p>
        </p:txBody>
      </p:sp>
      <p:sp>
        <p:nvSpPr>
          <p:cNvPr id="6" name="Content Placeholder 5"/>
          <p:cNvSpPr>
            <a:spLocks noGrp="1"/>
          </p:cNvSpPr>
          <p:nvPr>
            <p:ph sz="quarter" idx="4"/>
          </p:nvPr>
        </p:nvSpPr>
        <p:spPr>
          <a:xfrm>
            <a:off x="12757489" y="11834740"/>
            <a:ext cx="10713272"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E047CD-D6DB-437B-B589-2FF4889B517B}" type="datetimeFigureOut">
              <a:rPr lang="en-US" smtClean="0"/>
              <a:t>6/2/2021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7FACA-290B-42E2-8FC7-A2D50BD70F4B}" type="slidenum">
              <a:rPr lang="en-US" smtClean="0"/>
              <a:t>‹#›</a:t>
            </a:fld>
            <a:endParaRPr lang="en-US"/>
          </a:p>
        </p:txBody>
      </p:sp>
    </p:spTree>
    <p:extLst>
      <p:ext uri="{BB962C8B-B14F-4D97-AF65-F5344CB8AC3E}">
        <p14:creationId xmlns:p14="http://schemas.microsoft.com/office/powerpoint/2010/main" val="3371890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E047CD-D6DB-437B-B589-2FF4889B517B}" type="datetimeFigureOut">
              <a:rPr lang="en-US" smtClean="0"/>
              <a:t>6/2/2021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7FACA-290B-42E2-8FC7-A2D50BD70F4B}" type="slidenum">
              <a:rPr lang="en-US" smtClean="0"/>
              <a:t>‹#›</a:t>
            </a:fld>
            <a:endParaRPr lang="en-US"/>
          </a:p>
        </p:txBody>
      </p:sp>
    </p:spTree>
    <p:extLst>
      <p:ext uri="{BB962C8B-B14F-4D97-AF65-F5344CB8AC3E}">
        <p14:creationId xmlns:p14="http://schemas.microsoft.com/office/powerpoint/2010/main" val="67457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047CD-D6DB-437B-B589-2FF4889B517B}" type="datetimeFigureOut">
              <a:rPr lang="en-US" smtClean="0"/>
              <a:t>6/2/2021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7FACA-290B-42E2-8FC7-A2D50BD70F4B}" type="slidenum">
              <a:rPr lang="en-US" smtClean="0"/>
              <a:t>‹#›</a:t>
            </a:fld>
            <a:endParaRPr lang="en-US"/>
          </a:p>
        </p:txBody>
      </p:sp>
    </p:spTree>
    <p:extLst>
      <p:ext uri="{BB962C8B-B14F-4D97-AF65-F5344CB8AC3E}">
        <p14:creationId xmlns:p14="http://schemas.microsoft.com/office/powerpoint/2010/main" val="2504183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en-US"/>
              <a:t>Click to edit Master title style</a:t>
            </a:r>
            <a:endParaRPr lang="en-US" dirty="0"/>
          </a:p>
        </p:txBody>
      </p:sp>
      <p:sp>
        <p:nvSpPr>
          <p:cNvPr id="3" name="Content Placeholder 2"/>
          <p:cNvSpPr>
            <a:spLocks noGrp="1"/>
          </p:cNvSpPr>
          <p:nvPr>
            <p:ph idx="1"/>
          </p:nvPr>
        </p:nvSpPr>
        <p:spPr>
          <a:xfrm>
            <a:off x="10713272" y="4664905"/>
            <a:ext cx="12757487" cy="23024494"/>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n-US"/>
              <a:t>Click to edit Master text styles</a:t>
            </a:r>
          </a:p>
        </p:txBody>
      </p:sp>
      <p:sp>
        <p:nvSpPr>
          <p:cNvPr id="5" name="Date Placeholder 4"/>
          <p:cNvSpPr>
            <a:spLocks noGrp="1"/>
          </p:cNvSpPr>
          <p:nvPr>
            <p:ph type="dt" sz="half" idx="10"/>
          </p:nvPr>
        </p:nvSpPr>
        <p:spPr/>
        <p:txBody>
          <a:bodyPr/>
          <a:lstStyle/>
          <a:p>
            <a:fld id="{43E047CD-D6DB-437B-B589-2FF4889B517B}"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7FACA-290B-42E2-8FC7-A2D50BD70F4B}" type="slidenum">
              <a:rPr lang="en-US" smtClean="0"/>
              <a:t>‹#›</a:t>
            </a:fld>
            <a:endParaRPr lang="en-US"/>
          </a:p>
        </p:txBody>
      </p:sp>
    </p:spTree>
    <p:extLst>
      <p:ext uri="{BB962C8B-B14F-4D97-AF65-F5344CB8AC3E}">
        <p14:creationId xmlns:p14="http://schemas.microsoft.com/office/powerpoint/2010/main" val="2836809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en-US"/>
              <a:t>Click to edit Master title style</a:t>
            </a:r>
            <a:endParaRPr lang="en-US" dirty="0"/>
          </a:p>
        </p:txBody>
      </p:sp>
      <p:sp>
        <p:nvSpPr>
          <p:cNvPr id="3" name="Picture Placeholder 2"/>
          <p:cNvSpPr>
            <a:spLocks noGrp="1" noChangeAspect="1"/>
          </p:cNvSpPr>
          <p:nvPr>
            <p:ph type="pic" idx="1"/>
          </p:nvPr>
        </p:nvSpPr>
        <p:spPr>
          <a:xfrm>
            <a:off x="10713272" y="4664905"/>
            <a:ext cx="12757487" cy="23024494"/>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en-US"/>
              <a:t>Click icon to add picture</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n-US"/>
              <a:t>Click to edit Master text styles</a:t>
            </a:r>
          </a:p>
        </p:txBody>
      </p:sp>
      <p:sp>
        <p:nvSpPr>
          <p:cNvPr id="5" name="Date Placeholder 4"/>
          <p:cNvSpPr>
            <a:spLocks noGrp="1"/>
          </p:cNvSpPr>
          <p:nvPr>
            <p:ph type="dt" sz="half" idx="10"/>
          </p:nvPr>
        </p:nvSpPr>
        <p:spPr/>
        <p:txBody>
          <a:bodyPr/>
          <a:lstStyle/>
          <a:p>
            <a:fld id="{43E047CD-D6DB-437B-B589-2FF4889B517B}"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7FACA-290B-42E2-8FC7-A2D50BD70F4B}" type="slidenum">
              <a:rPr lang="en-US" smtClean="0"/>
              <a:t>‹#›</a:t>
            </a:fld>
            <a:endParaRPr lang="en-US"/>
          </a:p>
        </p:txBody>
      </p:sp>
    </p:spTree>
    <p:extLst>
      <p:ext uri="{BB962C8B-B14F-4D97-AF65-F5344CB8AC3E}">
        <p14:creationId xmlns:p14="http://schemas.microsoft.com/office/powerpoint/2010/main" val="209021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724969"/>
            <a:ext cx="21734978" cy="6262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732499" y="8624810"/>
            <a:ext cx="21734978" cy="205570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732498" y="30029347"/>
            <a:ext cx="5669994" cy="1724962"/>
          </a:xfrm>
          <a:prstGeom prst="rect">
            <a:avLst/>
          </a:prstGeom>
        </p:spPr>
        <p:txBody>
          <a:bodyPr vert="horz" lIns="91440" tIns="45720" rIns="91440" bIns="45720" rtlCol="0" anchor="ctr"/>
          <a:lstStyle>
            <a:lvl1pPr algn="l">
              <a:defRPr sz="3307">
                <a:solidFill>
                  <a:schemeClr val="tx1">
                    <a:tint val="75000"/>
                  </a:schemeClr>
                </a:solidFill>
              </a:defRPr>
            </a:lvl1pPr>
          </a:lstStyle>
          <a:p>
            <a:fld id="{43E047CD-D6DB-437B-B589-2FF4889B517B}" type="datetimeFigureOut">
              <a:rPr lang="en-US" smtClean="0"/>
              <a:t>6/2/2021</a:t>
            </a:fld>
            <a:endParaRPr lang="en-US"/>
          </a:p>
        </p:txBody>
      </p:sp>
      <p:sp>
        <p:nvSpPr>
          <p:cNvPr id="5" name="Footer Placeholder 4"/>
          <p:cNvSpPr>
            <a:spLocks noGrp="1"/>
          </p:cNvSpPr>
          <p:nvPr>
            <p:ph type="ftr" sz="quarter" idx="3"/>
          </p:nvPr>
        </p:nvSpPr>
        <p:spPr>
          <a:xfrm>
            <a:off x="8347492" y="30029347"/>
            <a:ext cx="8504992" cy="1724962"/>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797483" y="30029347"/>
            <a:ext cx="5669994" cy="1724962"/>
          </a:xfrm>
          <a:prstGeom prst="rect">
            <a:avLst/>
          </a:prstGeom>
        </p:spPr>
        <p:txBody>
          <a:bodyPr vert="horz" lIns="91440" tIns="45720" rIns="91440" bIns="45720" rtlCol="0" anchor="ctr"/>
          <a:lstStyle>
            <a:lvl1pPr algn="r">
              <a:defRPr sz="3307">
                <a:solidFill>
                  <a:schemeClr val="tx1">
                    <a:tint val="75000"/>
                  </a:schemeClr>
                </a:solidFill>
              </a:defRPr>
            </a:lvl1pPr>
          </a:lstStyle>
          <a:p>
            <a:fld id="{7127FACA-290B-42E2-8FC7-A2D50BD70F4B}" type="slidenum">
              <a:rPr lang="en-US" smtClean="0"/>
              <a:t>‹#›</a:t>
            </a:fld>
            <a:endParaRPr lang="en-US"/>
          </a:p>
        </p:txBody>
      </p:sp>
    </p:spTree>
    <p:extLst>
      <p:ext uri="{BB962C8B-B14F-4D97-AF65-F5344CB8AC3E}">
        <p14:creationId xmlns:p14="http://schemas.microsoft.com/office/powerpoint/2010/main" val="650874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84">
            <a:extLst>
              <a:ext uri="{FF2B5EF4-FFF2-40B4-BE49-F238E27FC236}">
                <a16:creationId xmlns:a16="http://schemas.microsoft.com/office/drawing/2014/main" id="{F9948A8C-3436-47BC-B7C1-7EC9B6C5978F}"/>
              </a:ext>
            </a:extLst>
          </p:cNvPr>
          <p:cNvSpPr/>
          <p:nvPr/>
        </p:nvSpPr>
        <p:spPr>
          <a:xfrm>
            <a:off x="900000" y="900000"/>
            <a:ext cx="23430642" cy="4019296"/>
          </a:xfrm>
          <a:prstGeom prst="rect">
            <a:avLst/>
          </a:prstGeom>
          <a:solidFill>
            <a:schemeClr val="bg1"/>
          </a:solidFill>
          <a:ln w="38100">
            <a:solidFill>
              <a:srgbClr val="C00000"/>
            </a:solidFill>
          </a:ln>
          <a:effectLst>
            <a:glow rad="139700">
              <a:srgbClr val="C00000">
                <a:alpha val="40000"/>
              </a:srgbClr>
            </a:glow>
          </a:effectLst>
        </p:spPr>
        <p:txBody>
          <a:bodyPr spcFirstLastPara="1" wrap="square" lIns="140425" tIns="70200" rIns="140425" bIns="70200" anchor="ctr" anchorCtr="0">
            <a:noAutofit/>
          </a:bodyPr>
          <a:lstStyle/>
          <a:p>
            <a:pPr algn="ct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Investigation of Attention Deficit and Hyperactivity Disorder in Patients Applied to Hospital with Any Accident, Injury or Trauma</a:t>
            </a:r>
            <a:endParaRPr lang="tr-TR" sz="4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Emir Göçer</a:t>
            </a:r>
            <a:r>
              <a:rPr lang="en-US" sz="36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3600" dirty="0">
                <a:effectLst/>
                <a:latin typeface="Times New Roman" panose="02020603050405020304" pitchFamily="18" charset="0"/>
                <a:ea typeface="Calibri" panose="020F0502020204030204" pitchFamily="34" charset="0"/>
                <a:cs typeface="Times New Roman" panose="02020603050405020304" pitchFamily="18" charset="0"/>
              </a:rPr>
              <a:t>Erdem</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Deveci</a:t>
            </a:r>
            <a:r>
              <a:rPr lang="en-US" sz="36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800"/>
              </a:spcAft>
            </a:pPr>
            <a:r>
              <a:rPr lang="tr-TR" sz="28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Bezmialem Vakıf University, Faculty of Medicine, Istanbul, Turkey.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800"/>
              </a:spcAft>
            </a:pPr>
            <a:r>
              <a:rPr lang="tr-TR" sz="28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Bezmialem Vakıf University, Faculty of Medicine, Bezmialem Vakıf University Department of Psychiatry, Istanbul, Turkey.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hape 87">
            <a:extLst>
              <a:ext uri="{FF2B5EF4-FFF2-40B4-BE49-F238E27FC236}">
                <a16:creationId xmlns:a16="http://schemas.microsoft.com/office/drawing/2014/main" id="{2DE97378-098D-4539-AAE1-1A35AB6E5A1E}"/>
              </a:ext>
            </a:extLst>
          </p:cNvPr>
          <p:cNvSpPr txBox="1"/>
          <p:nvPr/>
        </p:nvSpPr>
        <p:spPr>
          <a:xfrm>
            <a:off x="869333" y="5335205"/>
            <a:ext cx="23461309" cy="26344080"/>
          </a:xfrm>
          <a:prstGeom prst="rect">
            <a:avLst/>
          </a:prstGeom>
          <a:noFill/>
          <a:ln>
            <a:noFill/>
          </a:ln>
        </p:spPr>
        <p:txBody>
          <a:bodyPr spcFirstLastPara="1" wrap="square" lIns="140425" tIns="70200" rIns="140425" bIns="70200" numCol="2" spcCol="1080000" anchor="t" anchorCtr="0">
            <a:noAutofit/>
          </a:bodyPr>
          <a:lstStyle/>
          <a:p>
            <a:pPr marL="0" marR="0" lvl="0" indent="0" algn="l" rtl="0">
              <a:lnSpc>
                <a:spcPct val="150000"/>
              </a:lnSpc>
              <a:spcBef>
                <a:spcPts val="0"/>
              </a:spcBef>
              <a:spcAft>
                <a:spcPts val="0"/>
              </a:spcAft>
              <a:buNone/>
            </a:pPr>
            <a:r>
              <a:rPr lang="tr-TR" sz="2400" b="1" dirty="0">
                <a:effectLst/>
                <a:latin typeface="Times New Roman" panose="02020603050405020304" pitchFamily="18" charset="0"/>
                <a:ea typeface="Calibri" panose="020F0502020204030204" pitchFamily="34" charset="0"/>
              </a:rPr>
              <a:t>Introduction:</a:t>
            </a:r>
            <a:r>
              <a:rPr lang="en-US" sz="2400" dirty="0">
                <a:effectLst/>
                <a:latin typeface="Times New Roman" panose="02020603050405020304" pitchFamily="18" charset="0"/>
                <a:ea typeface="Calibri" panose="020F0502020204030204" pitchFamily="34" charset="0"/>
              </a:rPr>
              <a:t>Attention and Hyperactivity Disorder (ADHD) is a neuropsychiatric disorder and characterized with activity increasing and less self-control about attention, concentration and impulses. For these reason people who have ADHD don’t think before action, so they make their move immediately and impulsively. Owing to that behavior there are some outcomes like accident, injury and trauma. In this research our purpose is investigation ADHD and routine anxiety-depression state in patients who applied to hospital with any accident, injury or trauma.</a:t>
            </a:r>
            <a:endParaRPr lang="tr-TR" sz="2400" dirty="0">
              <a:effectLst/>
              <a:latin typeface="Times New Roman" panose="02020603050405020304" pitchFamily="18" charset="0"/>
              <a:ea typeface="Calibri" panose="020F0502020204030204" pitchFamily="34" charset="0"/>
            </a:endParaRPr>
          </a:p>
          <a:p>
            <a:pPr marL="0" marR="0" lvl="0" indent="0" algn="l" rtl="0">
              <a:lnSpc>
                <a:spcPct val="150000"/>
              </a:lnSpc>
              <a:spcBef>
                <a:spcPts val="0"/>
              </a:spcBef>
              <a:spcAft>
                <a:spcPts val="0"/>
              </a:spcAft>
              <a:buNone/>
            </a:pPr>
            <a:endParaRPr lang="tr-TR" sz="2400" dirty="0">
              <a:effectLst/>
              <a:latin typeface="Times New Roman" panose="02020603050405020304" pitchFamily="18" charset="0"/>
              <a:ea typeface="Calibri" panose="020F0502020204030204" pitchFamily="34" charset="0"/>
            </a:endParaRPr>
          </a:p>
          <a:p>
            <a:pPr>
              <a:lnSpc>
                <a:spcPct val="150000"/>
              </a:lnSpc>
            </a:pPr>
            <a:r>
              <a:rPr lang="tr-TR" sz="2400" b="1" dirty="0">
                <a:effectLst/>
                <a:latin typeface="Times New Roman" panose="02020603050405020304" pitchFamily="18" charset="0"/>
                <a:ea typeface="Calibri" panose="020F0502020204030204" pitchFamily="34" charset="0"/>
                <a:cs typeface="Times New Roman" panose="02020603050405020304" pitchFamily="18" charset="0"/>
              </a:rPr>
              <a:t>Materials and Methods: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Our research is a prospective case-control study. Patients with accident, injury or trauma applied to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Bezmialem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Vakif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University Hospital were included in the study. We attempted to reach the patients who were admitted to the Plastic and Reconstructive Surgery Polyclinic, Orthopedics and Traumatology Polyclinic, Adult Emergency Service and hospitalized in our hospital. After the treatment was arranged and the treatment was provided, they were informed about the study by interviewing one-on-one before discharge or when they came for control. The individuals who accepted to participate and appropriated against exclusion criteria , Prof. Dr. Atilla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Turgay's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ADHD Scale and Hospital Anxiety Depression Scale (HAD) were applied. This group was our study’s case group. Our control group formed with healthy volunteers with similar sociodemographic features. . We compared the results of these 2 groups.</a:t>
            </a:r>
            <a:endParaRPr lang="tr-TR"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endParaRPr lang="tr-TR"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tr-TR" sz="2400" b="1" dirty="0">
                <a:latin typeface="Times New Roman" panose="02020603050405020304" pitchFamily="18" charset="0"/>
                <a:cs typeface="Times New Roman" panose="02020603050405020304" pitchFamily="18" charset="0"/>
              </a:rPr>
              <a:t>Results:</a:t>
            </a:r>
            <a:r>
              <a:rPr lang="en-US" sz="2400" dirty="0">
                <a:latin typeface="Times New Roman" panose="02020603050405020304" pitchFamily="18" charset="0"/>
                <a:ea typeface="Calibri" panose="020F0502020204030204" pitchFamily="34" charset="0"/>
                <a:cs typeface="Times New Roman" panose="02020603050405020304" pitchFamily="18" charset="0"/>
              </a:rPr>
              <a:t>Our case group consists of 71 people. 10 of them were found to have anxiety (%14.1) and 30 of them were detected to have depression (%42.2). Our control group consists of 72 people. 16 of them were found to have anxiety (%22.22) and 40 of them were detected to have depression (%55.55). With regards to ADHD, 8 out of 71 patients (%11.2) in the case group; 4 out of 72 (%5.5) patients in the control group were proved to have ADHD (p = 0.21).</a:t>
            </a:r>
            <a:r>
              <a:rPr lang="tr-TR" sz="2400" b="1" dirty="0">
                <a:latin typeface="Times New Roman" panose="02020603050405020304" pitchFamily="18" charset="0"/>
                <a:ea typeface="Calibri" panose="020F0502020204030204" pitchFamily="34" charset="0"/>
              </a:rPr>
              <a:t> </a:t>
            </a: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cs typeface="Times New Roman" panose="02020603050405020304" pitchFamily="18" charset="0"/>
            </a:endParaRPr>
          </a:p>
          <a:p>
            <a:pPr>
              <a:lnSpc>
                <a:spcPct val="150000"/>
              </a:lnSpc>
            </a:pPr>
            <a:endParaRPr lang="tr-TR" sz="2400" b="1" dirty="0">
              <a:latin typeface="Times New Roman" panose="02020603050405020304" pitchFamily="18" charset="0"/>
              <a:ea typeface="Calibri" panose="020F0502020204030204" pitchFamily="34" charset="0"/>
            </a:endParaRPr>
          </a:p>
          <a:p>
            <a:pPr>
              <a:lnSpc>
                <a:spcPct val="150000"/>
              </a:lnSpc>
            </a:pPr>
            <a:endParaRPr lang="tr-TR" sz="2400" b="1" dirty="0">
              <a:latin typeface="Times New Roman" panose="02020603050405020304" pitchFamily="18" charset="0"/>
              <a:ea typeface="Calibri" panose="020F0502020204030204" pitchFamily="34" charset="0"/>
            </a:endParaRPr>
          </a:p>
          <a:p>
            <a:pPr>
              <a:lnSpc>
                <a:spcPct val="150000"/>
              </a:lnSpc>
            </a:pPr>
            <a:endParaRPr lang="tr-TR" sz="2400" b="1" dirty="0">
              <a:latin typeface="Times New Roman" panose="02020603050405020304" pitchFamily="18" charset="0"/>
              <a:ea typeface="Calibri" panose="020F0502020204030204" pitchFamily="34" charset="0"/>
            </a:endParaRPr>
          </a:p>
          <a:p>
            <a:pPr>
              <a:lnSpc>
                <a:spcPct val="150000"/>
              </a:lnSpc>
            </a:pPr>
            <a:r>
              <a:rPr lang="tr-TR" sz="2400" b="1" dirty="0">
                <a:latin typeface="Times New Roman" panose="02020603050405020304" pitchFamily="18" charset="0"/>
                <a:ea typeface="Calibri" panose="020F0502020204030204" pitchFamily="34" charset="0"/>
              </a:rPr>
              <a:t>Conclussion:</a:t>
            </a:r>
            <a:r>
              <a:rPr lang="en-US" sz="2400" dirty="0">
                <a:effectLst/>
                <a:latin typeface="Times New Roman" panose="02020603050405020304" pitchFamily="18" charset="0"/>
                <a:ea typeface="Calibri" panose="020F0502020204030204" pitchFamily="34" charset="0"/>
              </a:rPr>
              <a:t>According to these results, ADHD was found more frequently in the patients that applied to hospital with any accident, injury and trauma, although it was not statistically significant. Our results should be confirmed with further clinical studies and larger population.</a:t>
            </a:r>
            <a:endParaRPr lang="tr-TR" sz="2400" dirty="0">
              <a:effectLst/>
              <a:latin typeface="Times New Roman" panose="02020603050405020304" pitchFamily="18" charset="0"/>
              <a:ea typeface="Calibri" panose="020F0502020204030204" pitchFamily="34" charset="0"/>
            </a:endParaRPr>
          </a:p>
          <a:p>
            <a:pPr>
              <a:lnSpc>
                <a:spcPct val="150000"/>
              </a:lnSpc>
            </a:pPr>
            <a:endParaRPr lang="tr-TR" sz="2400" dirty="0">
              <a:effectLst/>
              <a:latin typeface="Times New Roman" panose="02020603050405020304" pitchFamily="18" charset="0"/>
              <a:ea typeface="Calibri" panose="020F0502020204030204" pitchFamily="34" charset="0"/>
            </a:endParaRPr>
          </a:p>
          <a:p>
            <a:pPr>
              <a:lnSpc>
                <a:spcPct val="150000"/>
              </a:lnSpc>
            </a:pPr>
            <a:r>
              <a:rPr lang="tr-TR" sz="2400" b="1" dirty="0">
                <a:latin typeface="Times New Roman" panose="02020603050405020304" pitchFamily="18" charset="0"/>
              </a:rPr>
              <a:t>References:</a:t>
            </a:r>
          </a:p>
          <a:p>
            <a:pPr marL="342900" lvl="0" indent="-342900" algn="just">
              <a:buFont typeface="+mj-lt"/>
              <a:buAutoNum type="arabicPeriod"/>
            </a:pPr>
            <a:r>
              <a:rPr lang="tr-TR" sz="2400" dirty="0">
                <a:solidFill>
                  <a:srgbClr val="000000"/>
                </a:solidFill>
                <a:effectLst/>
                <a:latin typeface="Times New Roman" panose="02020603050405020304" pitchFamily="18" charset="0"/>
                <a:ea typeface="Times New Roman" panose="02020603050405020304" pitchFamily="18" charset="0"/>
              </a:rPr>
              <a:t>Karamustafalioglu O, Yumrukcal H. Depresyon ve anksiyete bozuklukları. ŞEEAH Tıp Bülteni. 2011;45(2):65-74.</a:t>
            </a:r>
            <a:endParaRPr lang="tr-TR" sz="24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tr-TR" sz="2400" dirty="0">
                <a:solidFill>
                  <a:srgbClr val="000000"/>
                </a:solidFill>
                <a:effectLst/>
                <a:latin typeface="Times New Roman" panose="02020603050405020304" pitchFamily="18" charset="0"/>
                <a:ea typeface="Times New Roman" panose="02020603050405020304" pitchFamily="18" charset="0"/>
              </a:rPr>
              <a:t>İz M, Çeri V. Prevalence of Attention Deficit Hyperactivity Disorder Symptoms in Children Who Were Treated at Emergency Service due to Unintentional Injury. Emergency Medicine International. 2018;2018:1-8.</a:t>
            </a:r>
            <a:endParaRPr lang="tr-TR" sz="24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tr-TR" sz="2400" dirty="0">
                <a:solidFill>
                  <a:srgbClr val="000000"/>
                </a:solidFill>
                <a:effectLst/>
                <a:latin typeface="Times New Roman" panose="02020603050405020304" pitchFamily="18" charset="0"/>
                <a:ea typeface="Times New Roman" panose="02020603050405020304" pitchFamily="18" charset="0"/>
              </a:rPr>
              <a:t>Kaya A, Taner Y, Guclu B, Taner E, Kaya Y, Bahcıvan HG, Benli IT. Trauma and Adult Attention Deficit Hyperactivity Disorder. </a:t>
            </a:r>
            <a:r>
              <a:rPr lang="tr-TR" sz="2400" i="1" dirty="0">
                <a:solidFill>
                  <a:srgbClr val="000000"/>
                </a:solidFill>
                <a:effectLst/>
                <a:latin typeface="Times New Roman" panose="02020603050405020304" pitchFamily="18" charset="0"/>
                <a:ea typeface="Times New Roman" panose="02020603050405020304" pitchFamily="18" charset="0"/>
              </a:rPr>
              <a:t>The Journal of International Medical Research </a:t>
            </a:r>
            <a:r>
              <a:rPr lang="tr-TR" sz="2400" dirty="0">
                <a:solidFill>
                  <a:srgbClr val="000000"/>
                </a:solidFill>
                <a:effectLst/>
                <a:latin typeface="Times New Roman" panose="02020603050405020304" pitchFamily="18" charset="0"/>
                <a:ea typeface="Times New Roman" panose="02020603050405020304" pitchFamily="18" charset="0"/>
              </a:rPr>
              <a:t>2008; 36: 9-16</a:t>
            </a:r>
            <a:endParaRPr lang="en-US"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tr-TR" sz="2400" dirty="0">
                <a:solidFill>
                  <a:srgbClr val="000000"/>
                </a:solidFill>
                <a:effectLst/>
                <a:latin typeface="Times New Roman" panose="02020603050405020304" pitchFamily="18" charset="0"/>
                <a:ea typeface="Times New Roman" panose="02020603050405020304" pitchFamily="18" charset="0"/>
              </a:rPr>
              <a:t>Doganli SA. Acil Servise Is Kazası Nedeniyle Basvuran Hastalarda Dikkat Eksikligi ve Hiperaktivite Bozuklugunun Iliskisinin Degerlendirmesi [MD]. Pamukkale University; 2015.</a:t>
            </a:r>
            <a:endParaRPr lang="en-US" sz="2400" dirty="0">
              <a:effectLst/>
              <a:latin typeface="Times New Roman" panose="02020603050405020304" pitchFamily="18" charset="0"/>
              <a:ea typeface="Times New Roman" panose="02020603050405020304" pitchFamily="18" charset="0"/>
            </a:endParaRPr>
          </a:p>
          <a:p>
            <a:pPr>
              <a:lnSpc>
                <a:spcPct val="150000"/>
              </a:lnSpc>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US" sz="2400" dirty="0">
              <a:latin typeface="Times New Roman" panose="02020603050405020304" pitchFamily="18" charset="0"/>
              <a:cs typeface="Times New Roman" panose="02020603050405020304" pitchFamily="18" charset="0"/>
            </a:endParaRPr>
          </a:p>
          <a:p>
            <a:pPr marL="0" marR="0" lvl="0" indent="0" algn="l" rtl="0">
              <a:lnSpc>
                <a:spcPct val="150000"/>
              </a:lnSpc>
              <a:spcBef>
                <a:spcPts val="0"/>
              </a:spcBef>
              <a:spcAft>
                <a:spcPts val="0"/>
              </a:spcAft>
              <a:buNone/>
            </a:pPr>
            <a:endParaRPr lang="en-US" sz="2400" b="0" i="0" u="none" strike="noStrike" cap="none" dirty="0">
              <a:solidFill>
                <a:schemeClr val="dk1"/>
              </a:solidFill>
              <a:latin typeface="Arial"/>
              <a:ea typeface="Arial"/>
              <a:cs typeface="Arial"/>
              <a:sym typeface="Arial"/>
            </a:endParaRPr>
          </a:p>
        </p:txBody>
      </p:sp>
      <p:graphicFrame>
        <p:nvGraphicFramePr>
          <p:cNvPr id="6" name="Content Placeholder 3">
            <a:extLst>
              <a:ext uri="{FF2B5EF4-FFF2-40B4-BE49-F238E27FC236}">
                <a16:creationId xmlns:a16="http://schemas.microsoft.com/office/drawing/2014/main" id="{9BCC5431-3558-44E2-A1F1-1F724088E549}"/>
              </a:ext>
            </a:extLst>
          </p:cNvPr>
          <p:cNvGraphicFramePr>
            <a:graphicFrameLocks/>
          </p:cNvGraphicFramePr>
          <p:nvPr>
            <p:extLst>
              <p:ext uri="{D42A27DB-BD31-4B8C-83A1-F6EECF244321}">
                <p14:modId xmlns:p14="http://schemas.microsoft.com/office/powerpoint/2010/main" val="755563260"/>
              </p:ext>
            </p:extLst>
          </p:nvPr>
        </p:nvGraphicFramePr>
        <p:xfrm>
          <a:off x="899999" y="19994880"/>
          <a:ext cx="10823077" cy="11150946"/>
        </p:xfrm>
        <a:graphic>
          <a:graphicData uri="http://schemas.openxmlformats.org/drawingml/2006/table">
            <a:tbl>
              <a:tblPr/>
              <a:tblGrid>
                <a:gridCol w="4329232">
                  <a:extLst>
                    <a:ext uri="{9D8B030D-6E8A-4147-A177-3AD203B41FA5}">
                      <a16:colId xmlns:a16="http://schemas.microsoft.com/office/drawing/2014/main" val="155136328"/>
                    </a:ext>
                  </a:extLst>
                </a:gridCol>
                <a:gridCol w="3277846">
                  <a:extLst>
                    <a:ext uri="{9D8B030D-6E8A-4147-A177-3AD203B41FA5}">
                      <a16:colId xmlns:a16="http://schemas.microsoft.com/office/drawing/2014/main" val="2358702131"/>
                    </a:ext>
                  </a:extLst>
                </a:gridCol>
                <a:gridCol w="3215999">
                  <a:extLst>
                    <a:ext uri="{9D8B030D-6E8A-4147-A177-3AD203B41FA5}">
                      <a16:colId xmlns:a16="http://schemas.microsoft.com/office/drawing/2014/main" val="1365035216"/>
                    </a:ext>
                  </a:extLst>
                </a:gridCol>
              </a:tblGrid>
              <a:tr h="946779">
                <a:tc>
                  <a:txBody>
                    <a:bodyPr/>
                    <a:lstStyle/>
                    <a:p>
                      <a:pPr algn="ctr" fontAlgn="ctr"/>
                      <a:endParaRPr lang="en-US" sz="1100" b="0" i="0" u="none" strike="noStrike">
                        <a:solidFill>
                          <a:srgbClr val="000000"/>
                        </a:solidFill>
                        <a:effectLst/>
                        <a:latin typeface="Calibri" panose="020F0502020204030204" pitchFamily="34" charset="0"/>
                      </a:endParaRP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1" i="0" u="none" strike="noStrike" dirty="0">
                          <a:solidFill>
                            <a:srgbClr val="000000"/>
                          </a:solidFill>
                          <a:effectLst/>
                          <a:latin typeface="Calibri" panose="020F0502020204030204" pitchFamily="34" charset="0"/>
                        </a:rPr>
                        <a:t>Case</a:t>
                      </a:r>
                    </a:p>
                  </a:txBody>
                  <a:tcPr marL="7620" marR="7620" marT="762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3200" b="1" i="0" u="none" strike="noStrike" dirty="0">
                          <a:solidFill>
                            <a:srgbClr val="000000"/>
                          </a:solidFill>
                          <a:effectLst/>
                          <a:latin typeface="Calibri" panose="020F0502020204030204" pitchFamily="34" charset="0"/>
                        </a:rPr>
                        <a:t>Control</a:t>
                      </a:r>
                    </a:p>
                  </a:txBody>
                  <a:tcPr marL="7620" marR="7620" marT="762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50275"/>
                  </a:ext>
                </a:extLst>
              </a:tr>
              <a:tr h="841580">
                <a:tc>
                  <a:txBody>
                    <a:bodyPr/>
                    <a:lstStyle/>
                    <a:p>
                      <a:pPr algn="ctr" fontAlgn="ctr"/>
                      <a:r>
                        <a:rPr lang="en-US" sz="3200" b="1" i="0" u="none" strike="noStrike" dirty="0">
                          <a:solidFill>
                            <a:srgbClr val="000000"/>
                          </a:solidFill>
                          <a:effectLst/>
                          <a:latin typeface="Calibri" panose="020F0502020204030204" pitchFamily="34" charset="0"/>
                        </a:rPr>
                        <a:t>ADHD</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99771682"/>
                  </a:ext>
                </a:extLst>
              </a:tr>
              <a:tr h="841580">
                <a:tc>
                  <a:txBody>
                    <a:bodyPr/>
                    <a:lstStyle/>
                    <a:p>
                      <a:pPr algn="ctr" fontAlgn="ctr"/>
                      <a:r>
                        <a:rPr lang="en-US" sz="3200" b="0" i="0" u="none" strike="noStrike" dirty="0">
                          <a:solidFill>
                            <a:srgbClr val="000000"/>
                          </a:solidFill>
                          <a:effectLst/>
                          <a:latin typeface="Calibri" panose="020F0502020204030204" pitchFamily="34" charset="0"/>
                        </a:rPr>
                        <a:t>Significant</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8  (11,2%)</a:t>
                      </a:r>
                    </a:p>
                  </a:txBody>
                  <a:tcPr marL="7620" marR="7620" marT="7620" marB="0" anchor="ctr">
                    <a:lnL>
                      <a:noFill/>
                    </a:lnL>
                    <a:lnR>
                      <a:noFill/>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4  (5,5%)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09214707"/>
                  </a:ext>
                </a:extLst>
              </a:tr>
              <a:tr h="841580">
                <a:tc>
                  <a:txBody>
                    <a:bodyPr/>
                    <a:lstStyle/>
                    <a:p>
                      <a:pPr algn="ctr" fontAlgn="ctr"/>
                      <a:r>
                        <a:rPr lang="en-US" sz="3200" b="0" i="0" u="none" strike="noStrike" dirty="0">
                          <a:solidFill>
                            <a:srgbClr val="000000"/>
                          </a:solidFill>
                          <a:effectLst/>
                          <a:latin typeface="Calibri" panose="020F0502020204030204" pitchFamily="34" charset="0"/>
                        </a:rPr>
                        <a:t>Not Significant</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63  (88,8%)</a:t>
                      </a:r>
                    </a:p>
                  </a:txBody>
                  <a:tcPr marL="7620" marR="7620" marT="7620" marB="0" anchor="ctr">
                    <a:lnL>
                      <a:noFill/>
                    </a:lnL>
                    <a:lnR>
                      <a:noFill/>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68  (94,5%)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50852779"/>
                  </a:ext>
                </a:extLst>
              </a:tr>
              <a:tr h="876649">
                <a:tc>
                  <a:txBody>
                    <a:bodyPr/>
                    <a:lstStyle/>
                    <a:p>
                      <a:pPr algn="ctr" fontAlgn="ctr"/>
                      <a:r>
                        <a:rPr lang="en-US" sz="3200" b="0" i="0" u="none" strike="noStrike" dirty="0">
                          <a:solidFill>
                            <a:srgbClr val="000000"/>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71</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72</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4682297"/>
                  </a:ext>
                </a:extLst>
              </a:tr>
              <a:tr h="841580">
                <a:tc>
                  <a:txBody>
                    <a:bodyPr/>
                    <a:lstStyle/>
                    <a:p>
                      <a:pPr algn="ctr" fontAlgn="ctr"/>
                      <a:r>
                        <a:rPr lang="en-US" sz="3200" b="1" i="0" u="none" strike="noStrike" dirty="0">
                          <a:solidFill>
                            <a:srgbClr val="000000"/>
                          </a:solidFill>
                          <a:effectLst/>
                          <a:latin typeface="Calibri" panose="020F0502020204030204" pitchFamily="34" charset="0"/>
                        </a:rPr>
                        <a:t>Anxiety</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70795267"/>
                  </a:ext>
                </a:extLst>
              </a:tr>
              <a:tr h="841580">
                <a:tc>
                  <a:txBody>
                    <a:bodyPr/>
                    <a:lstStyle/>
                    <a:p>
                      <a:pPr algn="ctr" fontAlgn="ctr"/>
                      <a:r>
                        <a:rPr lang="en-US" sz="3200" b="0" i="0" u="none" strike="noStrike" dirty="0">
                          <a:solidFill>
                            <a:srgbClr val="000000"/>
                          </a:solidFill>
                          <a:effectLst/>
                          <a:latin typeface="Calibri" panose="020F0502020204030204" pitchFamily="34" charset="0"/>
                        </a:rPr>
                        <a:t>Significant</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10  (14,1%) </a:t>
                      </a:r>
                    </a:p>
                  </a:txBody>
                  <a:tcPr marL="7620" marR="7620" marT="7620" marB="0" anchor="ctr">
                    <a:lnL>
                      <a:noFill/>
                    </a:lnL>
                    <a:lnR>
                      <a:noFill/>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16  (22.2%)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87589673"/>
                  </a:ext>
                </a:extLst>
              </a:tr>
              <a:tr h="841580">
                <a:tc>
                  <a:txBody>
                    <a:bodyPr/>
                    <a:lstStyle/>
                    <a:p>
                      <a:pPr algn="ctr" fontAlgn="ctr"/>
                      <a:r>
                        <a:rPr lang="en-US" sz="3200" b="0" i="0" u="none" strike="noStrike" dirty="0">
                          <a:solidFill>
                            <a:srgbClr val="000000"/>
                          </a:solidFill>
                          <a:effectLst/>
                          <a:latin typeface="Calibri" panose="020F0502020204030204" pitchFamily="34" charset="0"/>
                        </a:rPr>
                        <a:t>Not significant</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61  (85,9%)</a:t>
                      </a:r>
                    </a:p>
                  </a:txBody>
                  <a:tcPr marL="7620" marR="7620" marT="7620" marB="0" anchor="ctr">
                    <a:lnL>
                      <a:noFill/>
                    </a:lnL>
                    <a:lnR>
                      <a:noFill/>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56  (77,8%)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66950111"/>
                  </a:ext>
                </a:extLst>
              </a:tr>
              <a:tr h="876649">
                <a:tc>
                  <a:txBody>
                    <a:bodyPr/>
                    <a:lstStyle/>
                    <a:p>
                      <a:pPr algn="ctr" fontAlgn="ctr"/>
                      <a:r>
                        <a:rPr lang="en-US" sz="3200" b="0" i="0" u="none" strike="noStrike" dirty="0">
                          <a:solidFill>
                            <a:srgbClr val="000000"/>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71</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72</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225382"/>
                  </a:ext>
                </a:extLst>
              </a:tr>
              <a:tr h="841580">
                <a:tc>
                  <a:txBody>
                    <a:bodyPr/>
                    <a:lstStyle/>
                    <a:p>
                      <a:pPr algn="ctr" fontAlgn="ctr"/>
                      <a:r>
                        <a:rPr lang="en-US" sz="3200" b="1" i="0" u="none" strike="noStrike" dirty="0">
                          <a:solidFill>
                            <a:srgbClr val="000000"/>
                          </a:solidFill>
                          <a:effectLst/>
                          <a:latin typeface="Calibri" panose="020F0502020204030204" pitchFamily="34" charset="0"/>
                        </a:rPr>
                        <a:t>Depression</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64474358"/>
                  </a:ext>
                </a:extLst>
              </a:tr>
              <a:tr h="841580">
                <a:tc>
                  <a:txBody>
                    <a:bodyPr/>
                    <a:lstStyle/>
                    <a:p>
                      <a:pPr algn="ctr" fontAlgn="ctr"/>
                      <a:r>
                        <a:rPr lang="en-US" sz="3200" b="0" i="0" u="none" strike="noStrike" dirty="0">
                          <a:solidFill>
                            <a:srgbClr val="000000"/>
                          </a:solidFill>
                          <a:effectLst/>
                          <a:latin typeface="Calibri" panose="020F0502020204030204" pitchFamily="34" charset="0"/>
                        </a:rPr>
                        <a:t>Significant</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30  (42,2%) </a:t>
                      </a:r>
                    </a:p>
                  </a:txBody>
                  <a:tcPr marL="7620" marR="7620" marT="7620" marB="0" anchor="ctr">
                    <a:lnL>
                      <a:noFill/>
                    </a:lnL>
                    <a:lnR>
                      <a:noFill/>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40  (55,6%)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06246386"/>
                  </a:ext>
                </a:extLst>
              </a:tr>
              <a:tr h="841580">
                <a:tc>
                  <a:txBody>
                    <a:bodyPr/>
                    <a:lstStyle/>
                    <a:p>
                      <a:pPr algn="ctr" fontAlgn="ctr"/>
                      <a:r>
                        <a:rPr lang="en-US" sz="3200" b="0" i="0" u="none" strike="noStrike" dirty="0">
                          <a:solidFill>
                            <a:srgbClr val="000000"/>
                          </a:solidFill>
                          <a:effectLst/>
                          <a:latin typeface="Calibri" panose="020F0502020204030204" pitchFamily="34" charset="0"/>
                        </a:rPr>
                        <a:t>Not significant</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41  (57,8%)</a:t>
                      </a:r>
                    </a:p>
                  </a:txBody>
                  <a:tcPr marL="7620" marR="7620" marT="7620" marB="0" anchor="ctr">
                    <a:lnL>
                      <a:noFill/>
                    </a:lnL>
                    <a:lnR>
                      <a:noFill/>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32  (44,4%)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65240684"/>
                  </a:ext>
                </a:extLst>
              </a:tr>
              <a:tr h="876649">
                <a:tc>
                  <a:txBody>
                    <a:bodyPr/>
                    <a:lstStyle/>
                    <a:p>
                      <a:pPr algn="ctr" fontAlgn="ctr"/>
                      <a:r>
                        <a:rPr lang="en-US" sz="3200" b="0" i="0" u="none" strike="noStrike" dirty="0">
                          <a:solidFill>
                            <a:srgbClr val="000000"/>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71</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72</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42975"/>
                  </a:ext>
                </a:extLst>
              </a:tr>
            </a:tbl>
          </a:graphicData>
        </a:graphic>
      </p:graphicFrame>
      <p:graphicFrame>
        <p:nvGraphicFramePr>
          <p:cNvPr id="8" name="Content Placeholder 6">
            <a:extLst>
              <a:ext uri="{FF2B5EF4-FFF2-40B4-BE49-F238E27FC236}">
                <a16:creationId xmlns:a16="http://schemas.microsoft.com/office/drawing/2014/main" id="{6D145EF8-098A-4D87-8DD5-81D6E4CF775B}"/>
              </a:ext>
            </a:extLst>
          </p:cNvPr>
          <p:cNvGraphicFramePr>
            <a:graphicFrameLocks/>
          </p:cNvGraphicFramePr>
          <p:nvPr>
            <p:extLst>
              <p:ext uri="{D42A27DB-BD31-4B8C-83A1-F6EECF244321}">
                <p14:modId xmlns:p14="http://schemas.microsoft.com/office/powerpoint/2010/main" val="2019462727"/>
              </p:ext>
            </p:extLst>
          </p:nvPr>
        </p:nvGraphicFramePr>
        <p:xfrm>
          <a:off x="12874308" y="5556737"/>
          <a:ext cx="11425668" cy="15844526"/>
        </p:xfrm>
        <a:graphic>
          <a:graphicData uri="http://schemas.openxmlformats.org/drawingml/2006/table">
            <a:tbl>
              <a:tblPr/>
              <a:tblGrid>
                <a:gridCol w="3811655">
                  <a:extLst>
                    <a:ext uri="{9D8B030D-6E8A-4147-A177-3AD203B41FA5}">
                      <a16:colId xmlns:a16="http://schemas.microsoft.com/office/drawing/2014/main" val="869536960"/>
                    </a:ext>
                  </a:extLst>
                </a:gridCol>
                <a:gridCol w="1255059">
                  <a:extLst>
                    <a:ext uri="{9D8B030D-6E8A-4147-A177-3AD203B41FA5}">
                      <a16:colId xmlns:a16="http://schemas.microsoft.com/office/drawing/2014/main" val="3728810137"/>
                    </a:ext>
                  </a:extLst>
                </a:gridCol>
                <a:gridCol w="1784971">
                  <a:extLst>
                    <a:ext uri="{9D8B030D-6E8A-4147-A177-3AD203B41FA5}">
                      <a16:colId xmlns:a16="http://schemas.microsoft.com/office/drawing/2014/main" val="1808881916"/>
                    </a:ext>
                  </a:extLst>
                </a:gridCol>
                <a:gridCol w="1784971">
                  <a:extLst>
                    <a:ext uri="{9D8B030D-6E8A-4147-A177-3AD203B41FA5}">
                      <a16:colId xmlns:a16="http://schemas.microsoft.com/office/drawing/2014/main" val="794208942"/>
                    </a:ext>
                  </a:extLst>
                </a:gridCol>
                <a:gridCol w="2789012">
                  <a:extLst>
                    <a:ext uri="{9D8B030D-6E8A-4147-A177-3AD203B41FA5}">
                      <a16:colId xmlns:a16="http://schemas.microsoft.com/office/drawing/2014/main" val="2071254757"/>
                    </a:ext>
                  </a:extLst>
                </a:gridCol>
              </a:tblGrid>
              <a:tr h="330530">
                <a:tc>
                  <a:txBody>
                    <a:bodyPr/>
                    <a:lstStyle/>
                    <a:p>
                      <a:pPr algn="l" fontAlgn="b"/>
                      <a:endParaRPr lang="en-US" sz="1050" b="0" i="0" u="none" strike="noStrike" dirty="0">
                        <a:solidFill>
                          <a:srgbClr val="000000"/>
                        </a:solidFill>
                        <a:effectLst/>
                        <a:latin typeface="Calibri" panose="020F0502020204030204" pitchFamily="34" charset="0"/>
                      </a:endParaRPr>
                    </a:p>
                  </a:txBody>
                  <a:tcPr marL="5501" marR="5501" marT="5501" marB="0" anchor="b">
                    <a:lnL>
                      <a:noFill/>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n-US" sz="3200" b="1" i="0" u="none" strike="noStrike" dirty="0">
                          <a:solidFill>
                            <a:srgbClr val="000000"/>
                          </a:solidFill>
                          <a:effectLst/>
                          <a:latin typeface="Calibri" panose="020F0502020204030204" pitchFamily="34" charset="0"/>
                        </a:rPr>
                        <a:t>Case</a:t>
                      </a:r>
                    </a:p>
                  </a:txBody>
                  <a:tcPr marL="5501" marR="5501" marT="550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gridSpan="2">
                  <a:txBody>
                    <a:bodyPr/>
                    <a:lstStyle/>
                    <a:p>
                      <a:pPr algn="ctr" fontAlgn="ctr"/>
                      <a:r>
                        <a:rPr lang="en-US" sz="3200" b="1" i="0" u="none" strike="noStrike" dirty="0">
                          <a:solidFill>
                            <a:srgbClr val="000000"/>
                          </a:solidFill>
                          <a:effectLst/>
                          <a:latin typeface="Calibri" panose="020F0502020204030204" pitchFamily="34" charset="0"/>
                        </a:rPr>
                        <a:t>Control</a:t>
                      </a:r>
                    </a:p>
                  </a:txBody>
                  <a:tcPr marL="5501" marR="5501" marT="550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extLst>
                  <a:ext uri="{0D108BD9-81ED-4DB2-BD59-A6C34878D82A}">
                    <a16:rowId xmlns:a16="http://schemas.microsoft.com/office/drawing/2014/main" val="1839747142"/>
                  </a:ext>
                </a:extLst>
              </a:tr>
              <a:tr h="718566">
                <a:tc>
                  <a:txBody>
                    <a:bodyPr/>
                    <a:lstStyle/>
                    <a:p>
                      <a:pPr algn="l" fontAlgn="ctr"/>
                      <a:endParaRPr lang="en-US" sz="3200" b="1" i="0" u="none" strike="noStrike" dirty="0">
                        <a:solidFill>
                          <a:srgbClr val="000000"/>
                        </a:solidFill>
                        <a:effectLst/>
                        <a:latin typeface="Calibri" panose="020F0502020204030204" pitchFamily="34" charset="0"/>
                      </a:endParaRPr>
                    </a:p>
                  </a:txBody>
                  <a:tcPr marL="5501" marR="5501" marT="5501"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747807410"/>
                  </a:ext>
                </a:extLst>
              </a:tr>
              <a:tr h="486292">
                <a:tc>
                  <a:txBody>
                    <a:bodyPr/>
                    <a:lstStyle/>
                    <a:p>
                      <a:pPr algn="ctr" fontAlgn="ctr"/>
                      <a:r>
                        <a:rPr lang="en-US" sz="3200" b="1" i="0" u="none" strike="noStrike" dirty="0">
                          <a:solidFill>
                            <a:srgbClr val="000000"/>
                          </a:solidFill>
                          <a:effectLst/>
                          <a:latin typeface="Calibri" panose="020F0502020204030204" pitchFamily="34" charset="0"/>
                        </a:rPr>
                        <a:t>Gender</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3200" b="0" i="0" u="none" strike="noStrike">
                          <a:solidFill>
                            <a:srgbClr val="000000"/>
                          </a:solidFill>
                          <a:effectLst/>
                          <a:latin typeface="Calibri" panose="020F0502020204030204" pitchFamily="34" charset="0"/>
                        </a:rPr>
                        <a:t>Count</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Percent</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Count</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Percent</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26431245"/>
                  </a:ext>
                </a:extLst>
              </a:tr>
              <a:tr h="486292">
                <a:tc>
                  <a:txBody>
                    <a:bodyPr/>
                    <a:lstStyle/>
                    <a:p>
                      <a:pPr algn="ctr" fontAlgn="ctr"/>
                      <a:r>
                        <a:rPr lang="en-US" sz="3200" b="0" i="0" u="none" strike="noStrike" dirty="0">
                          <a:solidFill>
                            <a:srgbClr val="000000"/>
                          </a:solidFill>
                          <a:effectLst/>
                          <a:latin typeface="Calibri" panose="020F0502020204030204" pitchFamily="34" charset="0"/>
                        </a:rPr>
                        <a:t>Man</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64</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90,14%</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a:solidFill>
                            <a:srgbClr val="000000"/>
                          </a:solidFill>
                          <a:effectLst/>
                          <a:latin typeface="Calibri" panose="020F0502020204030204" pitchFamily="34" charset="0"/>
                        </a:rPr>
                        <a:t>61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84,72%</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2135499222"/>
                  </a:ext>
                </a:extLst>
              </a:tr>
              <a:tr h="486292">
                <a:tc>
                  <a:txBody>
                    <a:bodyPr/>
                    <a:lstStyle/>
                    <a:p>
                      <a:pPr algn="ctr" fontAlgn="ctr"/>
                      <a:r>
                        <a:rPr lang="en-US" sz="3200" b="0" i="0" u="none" strike="noStrike" dirty="0">
                          <a:solidFill>
                            <a:srgbClr val="000000"/>
                          </a:solidFill>
                          <a:effectLst/>
                          <a:latin typeface="Calibri" panose="020F0502020204030204" pitchFamily="34" charset="0"/>
                        </a:rPr>
                        <a:t>Woman</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7</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9,86%</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a:solidFill>
                            <a:srgbClr val="000000"/>
                          </a:solidFill>
                          <a:effectLst/>
                          <a:latin typeface="Calibri" panose="020F0502020204030204" pitchFamily="34" charset="0"/>
                        </a:rPr>
                        <a:t>11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15,28%</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4261562055"/>
                  </a:ext>
                </a:extLst>
              </a:tr>
              <a:tr h="486292">
                <a:tc>
                  <a:txBody>
                    <a:bodyPr/>
                    <a:lstStyle/>
                    <a:p>
                      <a:pPr algn="ctr" fontAlgn="ctr"/>
                      <a:r>
                        <a:rPr lang="en-US" sz="3200" b="0" i="0" u="none" strike="noStrike" dirty="0">
                          <a:solidFill>
                            <a:srgbClr val="000000"/>
                          </a:solidFill>
                          <a:effectLst/>
                          <a:latin typeface="Calibri" panose="020F0502020204030204" pitchFamily="34" charset="0"/>
                        </a:rPr>
                        <a:t>Grand Total</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71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72</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339823"/>
                  </a:ext>
                </a:extLst>
              </a:tr>
              <a:tr h="486292">
                <a:tc>
                  <a:txBody>
                    <a:bodyPr/>
                    <a:lstStyle/>
                    <a:p>
                      <a:pPr algn="ctr" fontAlgn="ctr"/>
                      <a:r>
                        <a:rPr lang="en-US" sz="3200" b="1" i="0" u="none" strike="noStrike" dirty="0">
                          <a:solidFill>
                            <a:srgbClr val="000000"/>
                          </a:solidFill>
                          <a:effectLst/>
                          <a:latin typeface="Calibri" panose="020F0502020204030204" pitchFamily="34" charset="0"/>
                        </a:rPr>
                        <a:t>Marriage Status</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77546403"/>
                  </a:ext>
                </a:extLst>
              </a:tr>
              <a:tr h="486292">
                <a:tc>
                  <a:txBody>
                    <a:bodyPr/>
                    <a:lstStyle/>
                    <a:p>
                      <a:pPr algn="ctr" fontAlgn="ctr"/>
                      <a:r>
                        <a:rPr lang="en-US" sz="3200" b="0" i="0" u="none" strike="noStrike" dirty="0">
                          <a:solidFill>
                            <a:srgbClr val="000000"/>
                          </a:solidFill>
                          <a:effectLst/>
                          <a:latin typeface="Calibri" panose="020F0502020204030204" pitchFamily="34" charset="0"/>
                        </a:rPr>
                        <a:t>Never Married</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28</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39,44%</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dirty="0">
                          <a:solidFill>
                            <a:srgbClr val="000000"/>
                          </a:solidFill>
                          <a:effectLst/>
                          <a:latin typeface="Calibri" panose="020F0502020204030204" pitchFamily="34" charset="0"/>
                        </a:rPr>
                        <a:t>40</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55,56%</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3040727014"/>
                  </a:ext>
                </a:extLst>
              </a:tr>
              <a:tr h="486292">
                <a:tc>
                  <a:txBody>
                    <a:bodyPr/>
                    <a:lstStyle/>
                    <a:p>
                      <a:pPr algn="ctr" fontAlgn="ctr"/>
                      <a:r>
                        <a:rPr lang="en-US" sz="3200" b="0" i="0" u="none" strike="noStrike" dirty="0">
                          <a:solidFill>
                            <a:srgbClr val="000000"/>
                          </a:solidFill>
                          <a:effectLst/>
                          <a:latin typeface="Calibri" panose="020F0502020204030204" pitchFamily="34" charset="0"/>
                        </a:rPr>
                        <a:t>Married</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41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57,75%</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a:solidFill>
                            <a:srgbClr val="000000"/>
                          </a:solidFill>
                          <a:effectLst/>
                          <a:latin typeface="Calibri" panose="020F0502020204030204" pitchFamily="34" charset="0"/>
                        </a:rPr>
                        <a:t>26</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36,11%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1704478223"/>
                  </a:ext>
                </a:extLst>
              </a:tr>
              <a:tr h="486292">
                <a:tc>
                  <a:txBody>
                    <a:bodyPr/>
                    <a:lstStyle/>
                    <a:p>
                      <a:pPr algn="ctr" fontAlgn="ctr"/>
                      <a:r>
                        <a:rPr lang="en-US" sz="3200" b="0" i="0" u="none" strike="noStrike" dirty="0">
                          <a:solidFill>
                            <a:srgbClr val="000000"/>
                          </a:solidFill>
                          <a:effectLst/>
                          <a:latin typeface="Calibri" panose="020F0502020204030204" pitchFamily="34" charset="0"/>
                        </a:rPr>
                        <a:t>Divorced</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1,41%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a:solidFill>
                            <a:srgbClr val="000000"/>
                          </a:solidFill>
                          <a:effectLst/>
                          <a:latin typeface="Calibri" panose="020F0502020204030204" pitchFamily="34" charset="0"/>
                        </a:rPr>
                        <a:t>3</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4,17%</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1825927149"/>
                  </a:ext>
                </a:extLst>
              </a:tr>
              <a:tr h="486292">
                <a:tc>
                  <a:txBody>
                    <a:bodyPr/>
                    <a:lstStyle/>
                    <a:p>
                      <a:pPr algn="ctr" fontAlgn="ctr"/>
                      <a:r>
                        <a:rPr lang="en-US" sz="3200" b="0" i="0" u="none" strike="noStrike" dirty="0">
                          <a:solidFill>
                            <a:srgbClr val="000000"/>
                          </a:solidFill>
                          <a:effectLst/>
                          <a:latin typeface="Calibri" panose="020F0502020204030204" pitchFamily="34" charset="0"/>
                        </a:rPr>
                        <a:t>Widow</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1,41%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dirty="0">
                          <a:solidFill>
                            <a:srgbClr val="000000"/>
                          </a:solidFill>
                          <a:effectLst/>
                          <a:latin typeface="Calibri" panose="020F0502020204030204" pitchFamily="34" charset="0"/>
                        </a:rPr>
                        <a:t>3</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4,17%</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2332566841"/>
                  </a:ext>
                </a:extLst>
              </a:tr>
              <a:tr h="486292">
                <a:tc>
                  <a:txBody>
                    <a:bodyPr/>
                    <a:lstStyle/>
                    <a:p>
                      <a:pPr algn="ctr" fontAlgn="ctr"/>
                      <a:r>
                        <a:rPr lang="en-US" sz="3200" b="0" i="0" u="none" strike="noStrike" dirty="0">
                          <a:solidFill>
                            <a:srgbClr val="000000"/>
                          </a:solidFill>
                          <a:effectLst/>
                          <a:latin typeface="Calibri" panose="020F0502020204030204" pitchFamily="34" charset="0"/>
                        </a:rPr>
                        <a:t>Grand Total</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71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72</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0876130"/>
                  </a:ext>
                </a:extLst>
              </a:tr>
              <a:tr h="486292">
                <a:tc>
                  <a:txBody>
                    <a:bodyPr/>
                    <a:lstStyle/>
                    <a:p>
                      <a:pPr algn="ctr" fontAlgn="ctr"/>
                      <a:r>
                        <a:rPr lang="en-US" sz="3200" b="1" i="0" u="none" strike="noStrike" dirty="0">
                          <a:solidFill>
                            <a:srgbClr val="000000"/>
                          </a:solidFill>
                          <a:effectLst/>
                          <a:latin typeface="Calibri" panose="020F0502020204030204" pitchFamily="34" charset="0"/>
                        </a:rPr>
                        <a:t>Education</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76699296"/>
                  </a:ext>
                </a:extLst>
              </a:tr>
              <a:tr h="486292">
                <a:tc>
                  <a:txBody>
                    <a:bodyPr/>
                    <a:lstStyle/>
                    <a:p>
                      <a:pPr algn="ctr" fontAlgn="ctr"/>
                      <a:r>
                        <a:rPr lang="en-US" sz="3200" b="0" i="0" u="none" strike="noStrike">
                          <a:solidFill>
                            <a:srgbClr val="000000"/>
                          </a:solidFill>
                          <a:effectLst/>
                          <a:latin typeface="Calibri" panose="020F0502020204030204" pitchFamily="34" charset="0"/>
                        </a:rPr>
                        <a:t>Primary School</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16</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22,54%</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a:solidFill>
                            <a:srgbClr val="000000"/>
                          </a:solidFill>
                          <a:effectLst/>
                          <a:latin typeface="Calibri" panose="020F0502020204030204" pitchFamily="34" charset="0"/>
                        </a:rPr>
                        <a:t>14</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19,44%</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4200232338"/>
                  </a:ext>
                </a:extLst>
              </a:tr>
              <a:tr h="486292">
                <a:tc>
                  <a:txBody>
                    <a:bodyPr/>
                    <a:lstStyle/>
                    <a:p>
                      <a:pPr algn="ctr" fontAlgn="ctr"/>
                      <a:r>
                        <a:rPr lang="en-US" sz="3200" b="0" i="0" u="none" strike="noStrike" dirty="0">
                          <a:solidFill>
                            <a:srgbClr val="000000"/>
                          </a:solidFill>
                          <a:effectLst/>
                          <a:latin typeface="Calibri" panose="020F0502020204030204" pitchFamily="34" charset="0"/>
                        </a:rPr>
                        <a:t>High School</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30</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42,25%</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dirty="0">
                          <a:solidFill>
                            <a:srgbClr val="000000"/>
                          </a:solidFill>
                          <a:effectLst/>
                          <a:latin typeface="Calibri" panose="020F0502020204030204" pitchFamily="34" charset="0"/>
                        </a:rPr>
                        <a:t>27</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37,50%</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3406627794"/>
                  </a:ext>
                </a:extLst>
              </a:tr>
              <a:tr h="486292">
                <a:tc>
                  <a:txBody>
                    <a:bodyPr/>
                    <a:lstStyle/>
                    <a:p>
                      <a:pPr algn="ctr" fontAlgn="ctr"/>
                      <a:r>
                        <a:rPr lang="en-US" sz="3200" b="0" i="0" u="none" strike="noStrike">
                          <a:solidFill>
                            <a:srgbClr val="000000"/>
                          </a:solidFill>
                          <a:effectLst/>
                          <a:latin typeface="Calibri" panose="020F0502020204030204" pitchFamily="34" charset="0"/>
                        </a:rPr>
                        <a:t>Collage</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25</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35,21%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a:solidFill>
                            <a:srgbClr val="000000"/>
                          </a:solidFill>
                          <a:effectLst/>
                          <a:latin typeface="Calibri" panose="020F0502020204030204" pitchFamily="34" charset="0"/>
                        </a:rPr>
                        <a:t>31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43,06%</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4245699976"/>
                  </a:ext>
                </a:extLst>
              </a:tr>
              <a:tr h="486292">
                <a:tc>
                  <a:txBody>
                    <a:bodyPr/>
                    <a:lstStyle/>
                    <a:p>
                      <a:pPr algn="ctr" fontAlgn="ctr"/>
                      <a:r>
                        <a:rPr lang="en-US" sz="3200" b="0" i="0" u="none" strike="noStrike">
                          <a:solidFill>
                            <a:srgbClr val="000000"/>
                          </a:solidFill>
                          <a:effectLst/>
                          <a:latin typeface="Calibri" panose="020F0502020204030204" pitchFamily="34" charset="0"/>
                        </a:rPr>
                        <a:t>Grand Total</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71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72</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258"/>
                  </a:ext>
                </a:extLst>
              </a:tr>
              <a:tr h="486292">
                <a:tc>
                  <a:txBody>
                    <a:bodyPr/>
                    <a:lstStyle/>
                    <a:p>
                      <a:pPr algn="ctr" fontAlgn="ctr"/>
                      <a:r>
                        <a:rPr lang="en-US" sz="3200" b="1" i="0" u="none" strike="noStrike">
                          <a:solidFill>
                            <a:srgbClr val="000000"/>
                          </a:solidFill>
                          <a:effectLst/>
                          <a:latin typeface="Calibri" panose="020F0502020204030204" pitchFamily="34" charset="0"/>
                        </a:rPr>
                        <a:t>Work</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04245113"/>
                  </a:ext>
                </a:extLst>
              </a:tr>
              <a:tr h="486292">
                <a:tc>
                  <a:txBody>
                    <a:bodyPr/>
                    <a:lstStyle/>
                    <a:p>
                      <a:pPr algn="ctr" fontAlgn="ctr"/>
                      <a:r>
                        <a:rPr lang="en-US" sz="3200" b="0" i="0" u="none" strike="noStrike">
                          <a:solidFill>
                            <a:srgbClr val="000000"/>
                          </a:solidFill>
                          <a:effectLst/>
                          <a:latin typeface="Calibri" panose="020F0502020204030204" pitchFamily="34" charset="0"/>
                        </a:rPr>
                        <a:t>Jobless</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1,41%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a:solidFill>
                            <a:srgbClr val="000000"/>
                          </a:solidFill>
                          <a:effectLst/>
                          <a:latin typeface="Calibri" panose="020F0502020204030204" pitchFamily="34" charset="0"/>
                        </a:rPr>
                        <a:t>0</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0,00%</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2245224454"/>
                  </a:ext>
                </a:extLst>
              </a:tr>
              <a:tr h="486292">
                <a:tc>
                  <a:txBody>
                    <a:bodyPr/>
                    <a:lstStyle/>
                    <a:p>
                      <a:pPr algn="ctr" fontAlgn="ctr"/>
                      <a:r>
                        <a:rPr lang="en-US" sz="3200" b="0" i="0" u="none" strike="noStrike" dirty="0">
                          <a:solidFill>
                            <a:srgbClr val="000000"/>
                          </a:solidFill>
                          <a:effectLst/>
                          <a:latin typeface="Calibri" panose="020F0502020204030204" pitchFamily="34" charset="0"/>
                        </a:rPr>
                        <a:t>Housewife</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4</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5,63%</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dirty="0">
                          <a:solidFill>
                            <a:srgbClr val="000000"/>
                          </a:solidFill>
                          <a:effectLst/>
                          <a:latin typeface="Calibri" panose="020F0502020204030204" pitchFamily="34" charset="0"/>
                        </a:rPr>
                        <a:t>2</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2,78%</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102920722"/>
                  </a:ext>
                </a:extLst>
              </a:tr>
              <a:tr h="486292">
                <a:tc>
                  <a:txBody>
                    <a:bodyPr/>
                    <a:lstStyle/>
                    <a:p>
                      <a:pPr algn="ctr" fontAlgn="ctr"/>
                      <a:r>
                        <a:rPr lang="en-US" sz="3200" b="0" i="0" u="none" strike="noStrike" dirty="0" err="1">
                          <a:solidFill>
                            <a:srgbClr val="000000"/>
                          </a:solidFill>
                          <a:effectLst/>
                          <a:latin typeface="Calibri" panose="020F0502020204030204" pitchFamily="34" charset="0"/>
                        </a:rPr>
                        <a:t>Worker,officer</a:t>
                      </a:r>
                      <a:endParaRPr lang="en-US" sz="3200" b="0" i="0" u="none" strike="noStrike" dirty="0">
                        <a:solidFill>
                          <a:srgbClr val="000000"/>
                        </a:solidFill>
                        <a:effectLst/>
                        <a:latin typeface="Calibri" panose="020F0502020204030204" pitchFamily="34" charset="0"/>
                      </a:endParaRP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25</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35,21%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dirty="0">
                          <a:solidFill>
                            <a:srgbClr val="000000"/>
                          </a:solidFill>
                          <a:effectLst/>
                          <a:latin typeface="Calibri" panose="020F0502020204030204" pitchFamily="34" charset="0"/>
                        </a:rPr>
                        <a:t>14</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19,44%</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771588119"/>
                  </a:ext>
                </a:extLst>
              </a:tr>
              <a:tr h="486292">
                <a:tc>
                  <a:txBody>
                    <a:bodyPr/>
                    <a:lstStyle/>
                    <a:p>
                      <a:pPr algn="ctr" fontAlgn="ctr"/>
                      <a:r>
                        <a:rPr lang="en-US" sz="3200" b="0" i="0" u="none" strike="noStrike">
                          <a:solidFill>
                            <a:srgbClr val="000000"/>
                          </a:solidFill>
                          <a:effectLst/>
                          <a:latin typeface="Calibri" panose="020F0502020204030204" pitchFamily="34" charset="0"/>
                        </a:rPr>
                        <a:t>Student</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8</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11,27%</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dirty="0">
                          <a:solidFill>
                            <a:srgbClr val="000000"/>
                          </a:solidFill>
                          <a:effectLst/>
                          <a:latin typeface="Calibri" panose="020F0502020204030204" pitchFamily="34" charset="0"/>
                        </a:rPr>
                        <a:t>18</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25,00%</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356007130"/>
                  </a:ext>
                </a:extLst>
              </a:tr>
              <a:tr h="486292">
                <a:tc>
                  <a:txBody>
                    <a:bodyPr/>
                    <a:lstStyle/>
                    <a:p>
                      <a:pPr algn="ctr" fontAlgn="ctr"/>
                      <a:r>
                        <a:rPr lang="en-US" sz="3200" b="0" i="0" u="none" strike="noStrike">
                          <a:solidFill>
                            <a:srgbClr val="000000"/>
                          </a:solidFill>
                          <a:effectLst/>
                          <a:latin typeface="Calibri" panose="020F0502020204030204" pitchFamily="34" charset="0"/>
                        </a:rPr>
                        <a:t>Other</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33</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46,48%</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dirty="0">
                          <a:solidFill>
                            <a:srgbClr val="000000"/>
                          </a:solidFill>
                          <a:effectLst/>
                          <a:latin typeface="Calibri" panose="020F0502020204030204" pitchFamily="34" charset="0"/>
                        </a:rPr>
                        <a:t>38</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52,78%</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956745199"/>
                  </a:ext>
                </a:extLst>
              </a:tr>
              <a:tr h="486292">
                <a:tc>
                  <a:txBody>
                    <a:bodyPr/>
                    <a:lstStyle/>
                    <a:p>
                      <a:pPr algn="ctr" fontAlgn="ctr"/>
                      <a:r>
                        <a:rPr lang="en-US" sz="3200" b="0" i="0" u="none" strike="noStrike" dirty="0">
                          <a:solidFill>
                            <a:srgbClr val="000000"/>
                          </a:solidFill>
                          <a:effectLst/>
                          <a:latin typeface="Calibri" panose="020F0502020204030204" pitchFamily="34" charset="0"/>
                        </a:rPr>
                        <a:t>Grand Total</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71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72</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710006"/>
                  </a:ext>
                </a:extLst>
              </a:tr>
              <a:tr h="486292">
                <a:tc>
                  <a:txBody>
                    <a:bodyPr/>
                    <a:lstStyle/>
                    <a:p>
                      <a:pPr algn="ctr" fontAlgn="ctr"/>
                      <a:r>
                        <a:rPr lang="en-US" sz="3200" b="1" i="0" u="none" strike="noStrike">
                          <a:solidFill>
                            <a:srgbClr val="000000"/>
                          </a:solidFill>
                          <a:effectLst/>
                          <a:latin typeface="Calibri" panose="020F0502020204030204" pitchFamily="34" charset="0"/>
                        </a:rPr>
                        <a:t>Alcohol</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05752472"/>
                  </a:ext>
                </a:extLst>
              </a:tr>
              <a:tr h="486292">
                <a:tc>
                  <a:txBody>
                    <a:bodyPr/>
                    <a:lstStyle/>
                    <a:p>
                      <a:pPr algn="ctr" fontAlgn="ctr"/>
                      <a:r>
                        <a:rPr lang="en-US" sz="3200" b="0" i="0" u="none" strike="noStrike">
                          <a:solidFill>
                            <a:srgbClr val="000000"/>
                          </a:solidFill>
                          <a:effectLst/>
                          <a:latin typeface="Calibri" panose="020F0502020204030204" pitchFamily="34" charset="0"/>
                        </a:rPr>
                        <a:t>Yes</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13</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18,31%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a:solidFill>
                            <a:srgbClr val="000000"/>
                          </a:solidFill>
                          <a:effectLst/>
                          <a:latin typeface="Calibri" panose="020F0502020204030204" pitchFamily="34" charset="0"/>
                        </a:rPr>
                        <a:t>32</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44,44%</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1510171969"/>
                  </a:ext>
                </a:extLst>
              </a:tr>
              <a:tr h="486292">
                <a:tc>
                  <a:txBody>
                    <a:bodyPr/>
                    <a:lstStyle/>
                    <a:p>
                      <a:pPr algn="ctr" fontAlgn="ctr"/>
                      <a:r>
                        <a:rPr lang="en-US" sz="3200" b="0" i="0" u="none" strike="noStrike">
                          <a:solidFill>
                            <a:srgbClr val="000000"/>
                          </a:solidFill>
                          <a:effectLst/>
                          <a:latin typeface="Calibri" panose="020F0502020204030204" pitchFamily="34" charset="0"/>
                        </a:rPr>
                        <a:t>No</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58</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81,69%</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dirty="0">
                          <a:solidFill>
                            <a:srgbClr val="000000"/>
                          </a:solidFill>
                          <a:effectLst/>
                          <a:latin typeface="Calibri" panose="020F0502020204030204" pitchFamily="34" charset="0"/>
                        </a:rPr>
                        <a:t>40</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55,56%</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3207773783"/>
                  </a:ext>
                </a:extLst>
              </a:tr>
              <a:tr h="486292">
                <a:tc>
                  <a:txBody>
                    <a:bodyPr/>
                    <a:lstStyle/>
                    <a:p>
                      <a:pPr algn="ctr" fontAlgn="ctr"/>
                      <a:r>
                        <a:rPr lang="en-US" sz="3200" b="0" i="0" u="none" strike="noStrike">
                          <a:solidFill>
                            <a:srgbClr val="000000"/>
                          </a:solidFill>
                          <a:effectLst/>
                          <a:latin typeface="Calibri" panose="020F0502020204030204" pitchFamily="34" charset="0"/>
                        </a:rPr>
                        <a:t>Grand Total</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71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72</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8352448"/>
                  </a:ext>
                </a:extLst>
              </a:tr>
              <a:tr h="486292">
                <a:tc>
                  <a:txBody>
                    <a:bodyPr/>
                    <a:lstStyle/>
                    <a:p>
                      <a:pPr algn="ctr" fontAlgn="ctr"/>
                      <a:r>
                        <a:rPr lang="en-US" sz="3200" b="1" i="0" u="none" strike="noStrike">
                          <a:solidFill>
                            <a:srgbClr val="000000"/>
                          </a:solidFill>
                          <a:effectLst/>
                          <a:latin typeface="Calibri" panose="020F0502020204030204" pitchFamily="34" charset="0"/>
                        </a:rPr>
                        <a:t>Smoking</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81553063"/>
                  </a:ext>
                </a:extLst>
              </a:tr>
              <a:tr h="486292">
                <a:tc>
                  <a:txBody>
                    <a:bodyPr/>
                    <a:lstStyle/>
                    <a:p>
                      <a:pPr algn="ctr" fontAlgn="ctr"/>
                      <a:r>
                        <a:rPr lang="en-US" sz="3200" b="0" i="0" u="none" strike="noStrike">
                          <a:solidFill>
                            <a:srgbClr val="000000"/>
                          </a:solidFill>
                          <a:effectLst/>
                          <a:latin typeface="Calibri" panose="020F0502020204030204" pitchFamily="34" charset="0"/>
                        </a:rPr>
                        <a:t>Yes</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40</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56,34%</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a:solidFill>
                            <a:srgbClr val="000000"/>
                          </a:solidFill>
                          <a:effectLst/>
                          <a:latin typeface="Calibri" panose="020F0502020204030204" pitchFamily="34" charset="0"/>
                        </a:rPr>
                        <a:t>42</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58,33%</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3252714302"/>
                  </a:ext>
                </a:extLst>
              </a:tr>
              <a:tr h="486292">
                <a:tc>
                  <a:txBody>
                    <a:bodyPr/>
                    <a:lstStyle/>
                    <a:p>
                      <a:pPr algn="ctr" fontAlgn="ctr"/>
                      <a:r>
                        <a:rPr lang="en-US" sz="3200" b="0" i="0" u="none" strike="noStrike">
                          <a:solidFill>
                            <a:srgbClr val="000000"/>
                          </a:solidFill>
                          <a:effectLst/>
                          <a:latin typeface="Calibri" panose="020F0502020204030204" pitchFamily="34" charset="0"/>
                        </a:rPr>
                        <a:t>No</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31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a:solidFill>
                            <a:srgbClr val="000000"/>
                          </a:solidFill>
                          <a:effectLst/>
                          <a:latin typeface="Calibri" panose="020F0502020204030204" pitchFamily="34" charset="0"/>
                        </a:rPr>
                        <a:t>43,66%</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4C6E7"/>
                    </a:solidFill>
                  </a:tcPr>
                </a:tc>
                <a:tc>
                  <a:txBody>
                    <a:bodyPr/>
                    <a:lstStyle/>
                    <a:p>
                      <a:pPr algn="ctr" fontAlgn="ctr"/>
                      <a:r>
                        <a:rPr lang="en-US" sz="3200" b="0" i="0" u="none" strike="noStrike">
                          <a:solidFill>
                            <a:srgbClr val="000000"/>
                          </a:solidFill>
                          <a:effectLst/>
                          <a:latin typeface="Calibri" panose="020F0502020204030204" pitchFamily="34" charset="0"/>
                        </a:rPr>
                        <a:t>30</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3200" b="0" i="0" u="none" strike="noStrike" dirty="0">
                          <a:solidFill>
                            <a:srgbClr val="000000"/>
                          </a:solidFill>
                          <a:effectLst/>
                          <a:latin typeface="Calibri" panose="020F0502020204030204" pitchFamily="34" charset="0"/>
                        </a:rPr>
                        <a:t>41,67%</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4B084"/>
                    </a:solidFill>
                  </a:tcPr>
                </a:tc>
                <a:extLst>
                  <a:ext uri="{0D108BD9-81ED-4DB2-BD59-A6C34878D82A}">
                    <a16:rowId xmlns:a16="http://schemas.microsoft.com/office/drawing/2014/main" val="3931627375"/>
                  </a:ext>
                </a:extLst>
              </a:tr>
              <a:tr h="486292">
                <a:tc>
                  <a:txBody>
                    <a:bodyPr/>
                    <a:lstStyle/>
                    <a:p>
                      <a:pPr algn="ctr" fontAlgn="ctr"/>
                      <a:r>
                        <a:rPr lang="en-US" sz="3200" b="0" i="0" u="none" strike="noStrike" dirty="0">
                          <a:solidFill>
                            <a:srgbClr val="000000"/>
                          </a:solidFill>
                          <a:effectLst/>
                          <a:latin typeface="Calibri" panose="020F0502020204030204" pitchFamily="34" charset="0"/>
                        </a:rPr>
                        <a:t>Grand Total</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71</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a:solidFill>
                            <a:srgbClr val="000000"/>
                          </a:solidFill>
                          <a:effectLst/>
                          <a:latin typeface="Calibri" panose="020F0502020204030204" pitchFamily="34" charset="0"/>
                        </a:rPr>
                        <a:t>72</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effectLst/>
                          <a:latin typeface="Calibri" panose="020F0502020204030204" pitchFamily="34" charset="0"/>
                        </a:rPr>
                        <a:t> </a:t>
                      </a:r>
                    </a:p>
                  </a:txBody>
                  <a:tcPr marL="5501" marR="5501" marT="550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3256039"/>
                  </a:ext>
                </a:extLst>
              </a:tr>
            </a:tbl>
          </a:graphicData>
        </a:graphic>
      </p:graphicFrame>
      <p:sp>
        <p:nvSpPr>
          <p:cNvPr id="7" name="TextBox 6">
            <a:extLst>
              <a:ext uri="{FF2B5EF4-FFF2-40B4-BE49-F238E27FC236}">
                <a16:creationId xmlns:a16="http://schemas.microsoft.com/office/drawing/2014/main" id="{9FCC96FC-2B47-431D-8CB1-B4568A7D7E72}"/>
              </a:ext>
            </a:extLst>
          </p:cNvPr>
          <p:cNvSpPr txBox="1"/>
          <p:nvPr/>
        </p:nvSpPr>
        <p:spPr>
          <a:xfrm>
            <a:off x="12874308" y="21355507"/>
            <a:ext cx="11003078" cy="461665"/>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Table 2: Distribution of groups according to socio-demographic </a:t>
            </a:r>
            <a:r>
              <a:rPr lang="tr-TR" sz="2400" dirty="0">
                <a:latin typeface="Times New Roman" panose="02020603050405020304" pitchFamily="18" charset="0"/>
                <a:cs typeface="Times New Roman" panose="02020603050405020304" pitchFamily="18" charset="0"/>
              </a:rPr>
              <a:t>features</a:t>
            </a:r>
            <a:endParaRPr lang="en-US" sz="24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FCB12305-DBFE-4FC6-A11E-ED00BDA12C40}"/>
              </a:ext>
            </a:extLst>
          </p:cNvPr>
          <p:cNvSpPr txBox="1"/>
          <p:nvPr/>
        </p:nvSpPr>
        <p:spPr>
          <a:xfrm>
            <a:off x="869333" y="31134625"/>
            <a:ext cx="10853745" cy="461665"/>
          </a:xfrm>
          <a:prstGeom prst="rect">
            <a:avLst/>
          </a:prstGeom>
          <a:noFill/>
        </p:spPr>
        <p:txBody>
          <a:bodyPr wrap="square">
            <a:spAutoFit/>
          </a:bodyPr>
          <a:lstStyle/>
          <a:p>
            <a:pPr algn="ctr"/>
            <a:r>
              <a:rPr lang="en-US" sz="2400" dirty="0">
                <a:latin typeface="Times New Roman" panose="02020603050405020304" pitchFamily="18" charset="0"/>
                <a:cs typeface="Times New Roman" panose="02020603050405020304" pitchFamily="18" charset="0"/>
              </a:rPr>
              <a:t>Table </a:t>
            </a:r>
            <a:r>
              <a:rPr lang="tr-TR" sz="24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Frequency of ADHD, anxiety and depression in participants</a:t>
            </a:r>
          </a:p>
        </p:txBody>
      </p:sp>
      <p:pic>
        <p:nvPicPr>
          <p:cNvPr id="10" name="Resim 2">
            <a:extLst>
              <a:ext uri="{FF2B5EF4-FFF2-40B4-BE49-F238E27FC236}">
                <a16:creationId xmlns:a16="http://schemas.microsoft.com/office/drawing/2014/main" id="{E1664A61-4417-420F-B3F5-603F6B6E892F}"/>
              </a:ext>
            </a:extLst>
          </p:cNvPr>
          <p:cNvPicPr>
            <a:picLocks noChangeAspect="1"/>
          </p:cNvPicPr>
          <p:nvPr/>
        </p:nvPicPr>
        <p:blipFill>
          <a:blip r:embed="rId2"/>
          <a:stretch>
            <a:fillRect/>
          </a:stretch>
        </p:blipFill>
        <p:spPr>
          <a:xfrm>
            <a:off x="20555424" y="2164080"/>
            <a:ext cx="3321962" cy="1737360"/>
          </a:xfrm>
          <a:prstGeom prst="rect">
            <a:avLst/>
          </a:prstGeom>
        </p:spPr>
      </p:pic>
    </p:spTree>
    <p:extLst>
      <p:ext uri="{BB962C8B-B14F-4D97-AF65-F5344CB8AC3E}">
        <p14:creationId xmlns:p14="http://schemas.microsoft.com/office/powerpoint/2010/main" val="4259822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865</Words>
  <Application>Microsoft Office PowerPoint</Application>
  <PresentationFormat>Custom</PresentationFormat>
  <Paragraphs>261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Emir Göçer</dc:creator>
  <cp:lastModifiedBy>Emir Göçer</cp:lastModifiedBy>
  <cp:revision>25</cp:revision>
  <dcterms:created xsi:type="dcterms:W3CDTF">2021-06-01T08:22:10Z</dcterms:created>
  <dcterms:modified xsi:type="dcterms:W3CDTF">2021-06-02T12:19:31Z</dcterms:modified>
</cp:coreProperties>
</file>